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571b1dc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2571b1dc4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571b1dc4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2571b1dc48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571b1dc4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12571b1dc48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571b1dc4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2571b1dc48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571b1dc48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571b1dc4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296B0"/>
              </a:buClr>
              <a:buSzPct val="100000"/>
              <a:buFont typeface="Calibri"/>
              <a:buNone/>
            </a:pPr>
            <a:r>
              <a:rPr lang="en-US">
                <a:solidFill>
                  <a:srgbClr val="8296B0"/>
                </a:solidFill>
              </a:rPr>
              <a:t>Technical Documentation on Lab 3 Reproduce</a:t>
            </a:r>
            <a:br>
              <a:rPr lang="en-US"/>
            </a:br>
            <a:r>
              <a:rPr lang="en-US">
                <a:solidFill>
                  <a:srgbClr val="FFFF00"/>
                </a:solidFill>
              </a:rPr>
              <a:t>(Supply Chain) 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524000" y="4303786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CB3A6"/>
              </a:buClr>
              <a:buSzPts val="2400"/>
              <a:buNone/>
            </a:pPr>
            <a:r>
              <a:rPr lang="en-US">
                <a:solidFill>
                  <a:srgbClr val="ECB3A6"/>
                </a:solidFill>
              </a:rPr>
              <a:t>Rizqy Eka Putra Rizaldy</a:t>
            </a:r>
            <a:endParaRPr>
              <a:solidFill>
                <a:srgbClr val="ECB3A6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CB3A6"/>
              </a:buClr>
              <a:buSzPts val="2400"/>
              <a:buNone/>
            </a:pPr>
            <a:r>
              <a:rPr lang="en-US">
                <a:solidFill>
                  <a:srgbClr val="ECB3A6"/>
                </a:solidFill>
              </a:rPr>
              <a:t>School of Electrical Engineering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CB3A6"/>
              </a:buClr>
              <a:buSzPts val="2400"/>
              <a:buNone/>
            </a:pPr>
            <a:r>
              <a:rPr lang="en-US">
                <a:solidFill>
                  <a:srgbClr val="ECB3A6"/>
                </a:solidFill>
              </a:rPr>
              <a:t>Department of Computer Engineering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CB3A6"/>
              </a:buClr>
              <a:buSzPts val="2400"/>
              <a:buNone/>
            </a:pPr>
            <a:r>
              <a:rPr lang="en-US">
                <a:solidFill>
                  <a:srgbClr val="ECB3A6"/>
                </a:solidFill>
              </a:rPr>
              <a:t>1103184149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00"/>
                </a:solidFill>
              </a:rPr>
              <a:t>Truffle React Box</a:t>
            </a:r>
            <a:endParaRPr/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838200" y="141838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Unbox the truffle react box with command below :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ED0AA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rgbClr val="EED0AA"/>
                </a:solidFill>
              </a:rPr>
              <a:t>truffle unbox react</a:t>
            </a:r>
            <a:endParaRPr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EED0AA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ED0AA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rgbClr val="EED0AA"/>
                </a:solidFill>
              </a:rPr>
              <a:t>After a successfull unbox of react you’ll see a result as shown below </a:t>
            </a:r>
            <a:endParaRPr/>
          </a:p>
        </p:txBody>
      </p:sp>
      <p:sp>
        <p:nvSpPr>
          <p:cNvPr id="154" name="Google Shape;154;p22"/>
          <p:cNvSpPr/>
          <p:nvPr/>
        </p:nvSpPr>
        <p:spPr>
          <a:xfrm rot="885861">
            <a:off x="9897137" y="-1155722"/>
            <a:ext cx="3850849" cy="3489496"/>
          </a:xfrm>
          <a:prstGeom prst="pie">
            <a:avLst>
              <a:gd fmla="val 0" name="adj1"/>
              <a:gd fmla="val 16200000" name="adj2"/>
            </a:avLst>
          </a:prstGeom>
          <a:solidFill>
            <a:srgbClr val="FFFF00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100" y="3112819"/>
            <a:ext cx="8646971" cy="3380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00"/>
                </a:solidFill>
              </a:rPr>
              <a:t>Remove Basic Contract , Add our Contract files</a:t>
            </a:r>
            <a:endParaRPr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838200" y="141838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After a successfull unbox of react , you’ll get various files, but in the “contracts” directory you’ll need to remove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the SimpleStorage.sol, and later insert our contracts to the “contracts” directory as shown below</a:t>
            </a:r>
            <a:endParaRPr/>
          </a:p>
        </p:txBody>
      </p:sp>
      <p:sp>
        <p:nvSpPr>
          <p:cNvPr id="162" name="Google Shape;162;p23"/>
          <p:cNvSpPr/>
          <p:nvPr/>
        </p:nvSpPr>
        <p:spPr>
          <a:xfrm rot="885861">
            <a:off x="9897137" y="-1155722"/>
            <a:ext cx="3850849" cy="3489496"/>
          </a:xfrm>
          <a:prstGeom prst="pie">
            <a:avLst>
              <a:gd fmla="val 0" name="adj1"/>
              <a:gd fmla="val 16200000" name="adj2"/>
            </a:avLst>
          </a:prstGeom>
          <a:solidFill>
            <a:srgbClr val="FFFF00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420" y="3100248"/>
            <a:ext cx="4909119" cy="28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/>
        </p:nvSpPr>
        <p:spPr>
          <a:xfrm>
            <a:off x="2456423" y="2766850"/>
            <a:ext cx="13731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Remove This</a:t>
            </a:r>
            <a:endParaRPr/>
          </a:p>
        </p:txBody>
      </p:sp>
      <p:sp>
        <p:nvSpPr>
          <p:cNvPr id="165" name="Google Shape;165;p23"/>
          <p:cNvSpPr txBox="1"/>
          <p:nvPr/>
        </p:nvSpPr>
        <p:spPr>
          <a:xfrm>
            <a:off x="7413283" y="2474769"/>
            <a:ext cx="42055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Contracts that we have created before</a:t>
            </a:r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7288" y="3260668"/>
            <a:ext cx="5045273" cy="28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00"/>
                </a:solidFill>
              </a:rPr>
              <a:t>Modify Migration And Configuration File</a:t>
            </a:r>
            <a:endParaRPr/>
          </a:p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838200" y="141838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Modify the "migration" file in the migrations/ folder as shown below,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It’s located on : </a:t>
            </a:r>
            <a:r>
              <a:rPr lang="en-US" sz="1800">
                <a:solidFill>
                  <a:srgbClr val="FFC600"/>
                </a:solidFill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b="0" lang="en-US" sz="1800">
                <a:solidFill>
                  <a:srgbClr val="FFC600"/>
                </a:solidFill>
                <a:latin typeface="Consolas"/>
                <a:ea typeface="Consolas"/>
                <a:cs typeface="Consolas"/>
                <a:sym typeface="Consolas"/>
              </a:rPr>
              <a:t>igrations/2_deploy_contracts.js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800">
              <a:solidFill>
                <a:srgbClr val="EED0AA"/>
              </a:solidFill>
            </a:endParaRPr>
          </a:p>
        </p:txBody>
      </p:sp>
      <p:sp>
        <p:nvSpPr>
          <p:cNvPr id="173" name="Google Shape;173;p24"/>
          <p:cNvSpPr/>
          <p:nvPr/>
        </p:nvSpPr>
        <p:spPr>
          <a:xfrm rot="885861">
            <a:off x="9897137" y="-1155722"/>
            <a:ext cx="3850849" cy="3489496"/>
          </a:xfrm>
          <a:prstGeom prst="pie">
            <a:avLst>
              <a:gd fmla="val 0" name="adj1"/>
              <a:gd fmla="val 16200000" name="adj2"/>
            </a:avLst>
          </a:prstGeom>
          <a:solidFill>
            <a:srgbClr val="FFFF00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838200" y="2551837"/>
            <a:ext cx="9378142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FFC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FFC600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b="0" lang="en-US" sz="1800">
                <a:solidFill>
                  <a:srgbClr val="9E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8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ItemManager</a:t>
            </a:r>
            <a:r>
              <a:rPr b="0" lang="en-US" sz="1800">
                <a:solidFill>
                  <a:srgbClr val="9E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800">
                <a:solidFill>
                  <a:srgbClr val="FF9D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lang="en-US" sz="1800">
                <a:solidFill>
                  <a:srgbClr val="9E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8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artifacts.</a:t>
            </a:r>
            <a:r>
              <a:rPr b="0" lang="en-US" sz="1800">
                <a:solidFill>
                  <a:srgbClr val="FFC600"/>
                </a:solidFill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0" lang="en-US" sz="18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-US" sz="1800">
                <a:solidFill>
                  <a:srgbClr val="92FC79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0" lang="en-US" sz="1800">
                <a:solidFill>
                  <a:srgbClr val="A5FF90"/>
                </a:solidFill>
                <a:latin typeface="Consolas"/>
                <a:ea typeface="Consolas"/>
                <a:cs typeface="Consolas"/>
                <a:sym typeface="Consolas"/>
              </a:rPr>
              <a:t>./ItemManager.sol</a:t>
            </a:r>
            <a:r>
              <a:rPr b="0" lang="en-US" sz="1800">
                <a:solidFill>
                  <a:srgbClr val="92FC79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0" lang="en-US" sz="18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80FFBB"/>
                </a:solidFill>
                <a:latin typeface="Consolas"/>
                <a:ea typeface="Consolas"/>
                <a:cs typeface="Consolas"/>
                <a:sym typeface="Consolas"/>
              </a:rPr>
              <a:t>module</a:t>
            </a:r>
            <a:r>
              <a:rPr b="0" lang="en-US" sz="18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lang="en-US" sz="1800">
                <a:solidFill>
                  <a:srgbClr val="80FFBB"/>
                </a:solidFill>
                <a:latin typeface="Consolas"/>
                <a:ea typeface="Consolas"/>
                <a:cs typeface="Consolas"/>
                <a:sym typeface="Consolas"/>
              </a:rPr>
              <a:t>exports</a:t>
            </a:r>
            <a:r>
              <a:rPr b="0"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800">
                <a:solidFill>
                  <a:srgbClr val="FF9D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800">
                <a:solidFill>
                  <a:srgbClr val="FB94F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b="0" lang="en-US" sz="1800">
                <a:solidFill>
                  <a:srgbClr val="FFEE8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-US" sz="18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deployer</a:t>
            </a:r>
            <a:r>
              <a:rPr b="0" lang="en-US" sz="1800">
                <a:solidFill>
                  <a:srgbClr val="FFEE8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0" lang="en-US" sz="1800">
                <a:solidFill>
                  <a:srgbClr val="9E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8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9EFFFF"/>
                </a:solidFill>
                <a:latin typeface="Consolas"/>
                <a:ea typeface="Consolas"/>
                <a:cs typeface="Consolas"/>
                <a:sym typeface="Consolas"/>
              </a:rPr>
              <a:t>  </a:t>
            </a:r>
            <a:r>
              <a:rPr b="0" lang="en-US" sz="18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deployer.</a:t>
            </a:r>
            <a:r>
              <a:rPr b="0" lang="en-US" sz="1800">
                <a:solidFill>
                  <a:srgbClr val="FFC600"/>
                </a:solidFill>
                <a:latin typeface="Consolas"/>
                <a:ea typeface="Consolas"/>
                <a:cs typeface="Consolas"/>
                <a:sym typeface="Consolas"/>
              </a:rPr>
              <a:t>deploy</a:t>
            </a:r>
            <a:r>
              <a:rPr b="0" lang="en-US" sz="18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(ItemManager);</a:t>
            </a:r>
            <a:endParaRPr b="0"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1E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EED0AA"/>
                </a:solidFill>
                <a:latin typeface="Calibri"/>
                <a:ea typeface="Calibri"/>
                <a:cs typeface="Calibri"/>
                <a:sym typeface="Calibri"/>
              </a:rPr>
              <a:t>Next , Modify the “truffle.config.js" file as shown below,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00"/>
                </a:solidFill>
              </a:rPr>
              <a:t>Modify Migration And Configuration File</a:t>
            </a:r>
            <a:endParaRPr/>
          </a:p>
        </p:txBody>
      </p:sp>
      <p:sp>
        <p:nvSpPr>
          <p:cNvPr id="180" name="Google Shape;180;p25"/>
          <p:cNvSpPr txBox="1"/>
          <p:nvPr>
            <p:ph idx="1" type="body"/>
          </p:nvPr>
        </p:nvSpPr>
        <p:spPr>
          <a:xfrm>
            <a:off x="838200" y="141838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Next , Modify the “truffle.config.js" file as shown below, see highlighted (green-like) code for the major changes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800">
              <a:solidFill>
                <a:srgbClr val="EED0AA"/>
              </a:solidFill>
            </a:endParaRPr>
          </a:p>
        </p:txBody>
      </p:sp>
      <p:sp>
        <p:nvSpPr>
          <p:cNvPr id="181" name="Google Shape;181;p25"/>
          <p:cNvSpPr/>
          <p:nvPr/>
        </p:nvSpPr>
        <p:spPr>
          <a:xfrm rot="885861">
            <a:off x="9897137" y="-1155722"/>
            <a:ext cx="3850849" cy="3489496"/>
          </a:xfrm>
          <a:prstGeom prst="pie">
            <a:avLst>
              <a:gd fmla="val 0" name="adj1"/>
              <a:gd fmla="val 16200000" name="adj2"/>
            </a:avLst>
          </a:prstGeom>
          <a:solidFill>
            <a:srgbClr val="FFFF00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838200" y="2211726"/>
            <a:ext cx="6851374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rgbClr val="FFC60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0" lang="en-US" sz="1400">
                <a:solidFill>
                  <a:srgbClr val="9E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b="0" lang="en-US" sz="1400">
                <a:solidFill>
                  <a:srgbClr val="9E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FF9D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lang="en-US" sz="1400">
                <a:solidFill>
                  <a:srgbClr val="9E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FFC600"/>
                </a:solidFill>
                <a:latin typeface="Consolas"/>
                <a:ea typeface="Consolas"/>
                <a:cs typeface="Consolas"/>
                <a:sym typeface="Consolas"/>
              </a:rPr>
              <a:t>require</a:t>
            </a:r>
            <a:r>
              <a:rPr b="0" lang="en-US" sz="14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-US" sz="1400">
                <a:solidFill>
                  <a:srgbClr val="92FC79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0" lang="en-US" sz="1400">
                <a:solidFill>
                  <a:srgbClr val="A5FF90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b="0" lang="en-US" sz="1400">
                <a:solidFill>
                  <a:srgbClr val="92FC79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0" lang="en-US" sz="14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rgbClr val="80FFBB"/>
                </a:solidFill>
                <a:latin typeface="Consolas"/>
                <a:ea typeface="Consolas"/>
                <a:cs typeface="Consolas"/>
                <a:sym typeface="Consolas"/>
              </a:rPr>
              <a:t>module</a:t>
            </a:r>
            <a:r>
              <a:rPr b="0" lang="en-US" sz="14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lang="en-US" sz="1400">
                <a:solidFill>
                  <a:srgbClr val="80FFBB"/>
                </a:solidFill>
                <a:latin typeface="Consolas"/>
                <a:ea typeface="Consolas"/>
                <a:cs typeface="Consolas"/>
                <a:sym typeface="Consolas"/>
              </a:rPr>
              <a:t>exports</a:t>
            </a:r>
            <a:r>
              <a:rPr b="0" lang="en-US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FF9D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lang="en-US" sz="1400">
                <a:solidFill>
                  <a:srgbClr val="9E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1" lang="en-US" sz="1400">
                <a:solidFill>
                  <a:srgbClr val="0088FF"/>
                </a:solidFill>
                <a:latin typeface="Consolas"/>
                <a:ea typeface="Consolas"/>
                <a:cs typeface="Consolas"/>
                <a:sym typeface="Consolas"/>
              </a:rPr>
              <a:t>// See &lt;http://truffleframework.com/docs/advanced/configuration&gt;</a:t>
            </a:r>
            <a:endParaRPr b="0"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i="1" lang="en-US" sz="1400">
                <a:solidFill>
                  <a:srgbClr val="0088FF"/>
                </a:solidFill>
                <a:latin typeface="Consolas"/>
                <a:ea typeface="Consolas"/>
                <a:cs typeface="Consolas"/>
                <a:sym typeface="Consolas"/>
              </a:rPr>
              <a:t>// to customize your Truffle configuration!</a:t>
            </a:r>
            <a:endParaRPr b="0"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rgbClr val="9EFFFF"/>
                </a:solidFill>
                <a:latin typeface="Consolas"/>
                <a:ea typeface="Consolas"/>
                <a:cs typeface="Consolas"/>
                <a:sym typeface="Consolas"/>
              </a:rPr>
              <a:t>    contracts_build_directory</a:t>
            </a:r>
            <a:r>
              <a:rPr b="0" lang="en-US" sz="14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lang="en-US" sz="1400">
                <a:solidFill>
                  <a:srgbClr val="9E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b="0" lang="en-US" sz="14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lang="en-US" sz="1400">
                <a:solidFill>
                  <a:srgbClr val="FFC600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b="0" lang="en-US" sz="14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lang="en-US" sz="1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__dirname</a:t>
            </a:r>
            <a:r>
              <a:rPr b="0" lang="en-US" sz="14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lang="en-US" sz="1400">
                <a:solidFill>
                  <a:srgbClr val="9E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92FC79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0" lang="en-US" sz="1400">
                <a:solidFill>
                  <a:srgbClr val="A5FF90"/>
                </a:solidFill>
                <a:latin typeface="Consolas"/>
                <a:ea typeface="Consolas"/>
                <a:cs typeface="Consolas"/>
                <a:sym typeface="Consolas"/>
              </a:rPr>
              <a:t>client/src/contracts</a:t>
            </a:r>
            <a:r>
              <a:rPr b="0" lang="en-US" sz="1400">
                <a:solidFill>
                  <a:srgbClr val="92FC79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0" lang="en-US" sz="14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b="0"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rgbClr val="9EFFFF"/>
                </a:solidFill>
                <a:latin typeface="Consolas"/>
                <a:ea typeface="Consolas"/>
                <a:cs typeface="Consolas"/>
                <a:sym typeface="Consolas"/>
              </a:rPr>
              <a:t>    networks</a:t>
            </a:r>
            <a:r>
              <a:rPr b="0" lang="en-US" sz="14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lang="en-US" sz="1400">
                <a:solidFill>
                  <a:srgbClr val="9E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rgbClr val="9EFFFF"/>
                </a:solidFill>
                <a:latin typeface="Consolas"/>
                <a:ea typeface="Consolas"/>
                <a:cs typeface="Consolas"/>
                <a:sym typeface="Consolas"/>
              </a:rPr>
              <a:t>        develop</a:t>
            </a:r>
            <a:r>
              <a:rPr b="0" lang="en-US" sz="14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lang="en-US" sz="1400">
                <a:solidFill>
                  <a:srgbClr val="9E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rgbClr val="9EFFFF"/>
                </a:solidFill>
                <a:latin typeface="Consolas"/>
                <a:ea typeface="Consolas"/>
                <a:cs typeface="Consolas"/>
                <a:sym typeface="Consolas"/>
              </a:rPr>
              <a:t>            port</a:t>
            </a:r>
            <a:r>
              <a:rPr b="0" lang="en-US" sz="14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lang="en-US" sz="1400">
                <a:solidFill>
                  <a:srgbClr val="9E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FF628C"/>
                </a:solidFill>
                <a:latin typeface="Consolas"/>
                <a:ea typeface="Consolas"/>
                <a:cs typeface="Consolas"/>
                <a:sym typeface="Consolas"/>
              </a:rPr>
              <a:t>8545</a:t>
            </a:r>
            <a:endParaRPr b="0"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rgbClr val="9EFFFF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lang="en-US" sz="14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rgbClr val="9EFFFF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-US" sz="14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},</a:t>
            </a:r>
            <a:endParaRPr b="0"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rgbClr val="9EFFFF"/>
                </a:solidFill>
                <a:latin typeface="Consolas"/>
                <a:ea typeface="Consolas"/>
                <a:cs typeface="Consolas"/>
                <a:sym typeface="Consolas"/>
              </a:rPr>
              <a:t>    compilers</a:t>
            </a:r>
            <a:r>
              <a:rPr b="0" lang="en-US" sz="14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lang="en-US" sz="1400">
                <a:solidFill>
                  <a:srgbClr val="9E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rgbClr val="9EFFFF"/>
                </a:solidFill>
                <a:latin typeface="Consolas"/>
                <a:ea typeface="Consolas"/>
                <a:cs typeface="Consolas"/>
                <a:sym typeface="Consolas"/>
              </a:rPr>
              <a:t>        solc</a:t>
            </a:r>
            <a:r>
              <a:rPr b="0" lang="en-US" sz="14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lang="en-US" sz="1400">
                <a:solidFill>
                  <a:srgbClr val="9E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rgbClr val="9EFFFF"/>
                </a:solidFill>
                <a:latin typeface="Consolas"/>
                <a:ea typeface="Consolas"/>
                <a:cs typeface="Consolas"/>
                <a:sym typeface="Consolas"/>
              </a:rPr>
              <a:t>            version</a:t>
            </a:r>
            <a:r>
              <a:rPr b="0" lang="en-US" sz="14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lang="en-US" sz="1400">
                <a:solidFill>
                  <a:srgbClr val="9E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400">
                <a:solidFill>
                  <a:srgbClr val="92FC79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0" lang="en-US" sz="1400">
                <a:solidFill>
                  <a:srgbClr val="A5FF90"/>
                </a:solidFill>
                <a:latin typeface="Consolas"/>
                <a:ea typeface="Consolas"/>
                <a:cs typeface="Consolas"/>
                <a:sym typeface="Consolas"/>
              </a:rPr>
              <a:t>^0.6.0</a:t>
            </a:r>
            <a:r>
              <a:rPr b="0" lang="en-US" sz="1400">
                <a:solidFill>
                  <a:srgbClr val="92FC79"/>
                </a:solidFill>
                <a:latin typeface="Consolas"/>
                <a:ea typeface="Consolas"/>
                <a:cs typeface="Consolas"/>
                <a:sym typeface="Consolas"/>
              </a:rPr>
              <a:t>“</a:t>
            </a:r>
            <a:endParaRPr b="0"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rgbClr val="9EFFFF"/>
                </a:solidFill>
                <a:latin typeface="Consolas"/>
                <a:ea typeface="Consolas"/>
                <a:cs typeface="Consolas"/>
                <a:sym typeface="Consolas"/>
              </a:rPr>
              <a:t>        </a:t>
            </a:r>
            <a:r>
              <a:rPr b="0" lang="en-US" sz="14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rgbClr val="9EFFFF"/>
                </a:solidFill>
                <a:latin typeface="Consolas"/>
                <a:ea typeface="Consolas"/>
                <a:cs typeface="Consolas"/>
                <a:sym typeface="Consolas"/>
              </a:rPr>
              <a:t>    </a:t>
            </a:r>
            <a:r>
              <a:rPr b="0" lang="en-US" sz="14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rgbClr val="E1EFFF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 b="0" sz="1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00"/>
                </a:solidFill>
              </a:rPr>
              <a:t>Test and Migrate with Truffle</a:t>
            </a:r>
            <a:endParaRPr/>
          </a:p>
        </p:txBody>
      </p:sp>
      <p:sp>
        <p:nvSpPr>
          <p:cNvPr id="188" name="Google Shape;188;p26"/>
          <p:cNvSpPr txBox="1"/>
          <p:nvPr>
            <p:ph idx="1" type="body"/>
          </p:nvPr>
        </p:nvSpPr>
        <p:spPr>
          <a:xfrm>
            <a:off x="838200" y="141838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On the event-trigger directory, run </a:t>
            </a:r>
            <a:r>
              <a:rPr b="1" lang="en-US" sz="1800">
                <a:solidFill>
                  <a:srgbClr val="EED0AA"/>
                </a:solidFill>
              </a:rPr>
              <a:t>truffle develop </a:t>
            </a:r>
            <a:r>
              <a:rPr lang="en-US" sz="1800">
                <a:solidFill>
                  <a:srgbClr val="EED0AA"/>
                </a:solidFill>
              </a:rPr>
              <a:t>command</a:t>
            </a:r>
            <a:r>
              <a:rPr b="1" lang="en-US" sz="1800">
                <a:solidFill>
                  <a:srgbClr val="EED0AA"/>
                </a:solidFill>
              </a:rPr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to make sure everything run smoothly , if nothing goes wrong , </a:t>
            </a:r>
            <a:endParaRPr sz="1800">
              <a:solidFill>
                <a:srgbClr val="EED0AA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after that , run “migrate” , and now </a:t>
            </a:r>
            <a:r>
              <a:rPr lang="en-US" sz="1800">
                <a:solidFill>
                  <a:srgbClr val="EED0AA"/>
                </a:solidFill>
              </a:rPr>
              <a:t>your smart contract should already been migrated.</a:t>
            </a:r>
            <a:endParaRPr sz="1800">
              <a:solidFill>
                <a:srgbClr val="EED0AA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800">
              <a:solidFill>
                <a:srgbClr val="EED0AA"/>
              </a:solidFill>
            </a:endParaRPr>
          </a:p>
        </p:txBody>
      </p:sp>
      <p:sp>
        <p:nvSpPr>
          <p:cNvPr id="189" name="Google Shape;189;p26"/>
          <p:cNvSpPr/>
          <p:nvPr/>
        </p:nvSpPr>
        <p:spPr>
          <a:xfrm rot="885861">
            <a:off x="9897137" y="-1155722"/>
            <a:ext cx="3850849" cy="3489496"/>
          </a:xfrm>
          <a:prstGeom prst="pie">
            <a:avLst>
              <a:gd fmla="val 0" name="adj1"/>
              <a:gd fmla="val 16200000" name="adj2"/>
            </a:avLst>
          </a:prstGeom>
          <a:solidFill>
            <a:srgbClr val="FFFF00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622" y="2626334"/>
            <a:ext cx="6365036" cy="3901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00"/>
                </a:solidFill>
              </a:rPr>
              <a:t>Modifying the Client-Side Code</a:t>
            </a:r>
            <a:endParaRPr/>
          </a:p>
        </p:txBody>
      </p:sp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838200" y="141838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Now it's time that we modify our HTML so we can actually interact with the Smart Contract from the Browser.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Open "client/App.js" and modify a few things inside the file: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800">
              <a:solidFill>
                <a:srgbClr val="EED0AA"/>
              </a:solidFill>
            </a:endParaRPr>
          </a:p>
        </p:txBody>
      </p:sp>
      <p:sp>
        <p:nvSpPr>
          <p:cNvPr id="197" name="Google Shape;197;p27"/>
          <p:cNvSpPr/>
          <p:nvPr/>
        </p:nvSpPr>
        <p:spPr>
          <a:xfrm rot="885861">
            <a:off x="9897137" y="-1155722"/>
            <a:ext cx="3850849" cy="3489496"/>
          </a:xfrm>
          <a:prstGeom prst="pie">
            <a:avLst>
              <a:gd fmla="val 0" name="adj1"/>
              <a:gd fmla="val 16200000" name="adj2"/>
            </a:avLst>
          </a:prstGeom>
          <a:solidFill>
            <a:srgbClr val="FFFF00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 rotWithShape="1">
          <a:blip r:embed="rId3">
            <a:alphaModFix/>
          </a:blip>
          <a:srcRect b="48382" l="6149" r="6453" t="4664"/>
          <a:stretch/>
        </p:blipFill>
        <p:spPr>
          <a:xfrm>
            <a:off x="661897" y="2544407"/>
            <a:ext cx="4883724" cy="3569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 rotWithShape="1">
          <a:blip r:embed="rId4">
            <a:alphaModFix/>
          </a:blip>
          <a:srcRect b="20822" l="6332" r="6065" t="51547"/>
          <a:stretch/>
        </p:blipFill>
        <p:spPr>
          <a:xfrm>
            <a:off x="5837761" y="2564363"/>
            <a:ext cx="6003820" cy="2576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00"/>
                </a:solidFill>
              </a:rPr>
              <a:t>Modifying the Client-Side Code</a:t>
            </a:r>
            <a:endParaRPr/>
          </a:p>
        </p:txBody>
      </p:sp>
      <p:sp>
        <p:nvSpPr>
          <p:cNvPr id="205" name="Google Shape;205;p28"/>
          <p:cNvSpPr txBox="1"/>
          <p:nvPr>
            <p:ph idx="1" type="body"/>
          </p:nvPr>
        </p:nvSpPr>
        <p:spPr>
          <a:xfrm>
            <a:off x="838200" y="141838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And then on the part that commented “</a:t>
            </a:r>
            <a:r>
              <a:rPr b="1" lang="en-US" sz="1800">
                <a:solidFill>
                  <a:srgbClr val="EED0AA"/>
                </a:solidFill>
              </a:rPr>
              <a:t>//More code here …” </a:t>
            </a:r>
            <a:r>
              <a:rPr lang="en-US" sz="1800">
                <a:solidFill>
                  <a:srgbClr val="EED0AA"/>
                </a:solidFill>
              </a:rPr>
              <a:t>add these code : </a:t>
            </a:r>
            <a:endParaRPr/>
          </a:p>
        </p:txBody>
      </p:sp>
      <p:sp>
        <p:nvSpPr>
          <p:cNvPr id="206" name="Google Shape;206;p28"/>
          <p:cNvSpPr/>
          <p:nvPr/>
        </p:nvSpPr>
        <p:spPr>
          <a:xfrm rot="499635">
            <a:off x="9823851" y="-909259"/>
            <a:ext cx="3362233" cy="3046730"/>
          </a:xfrm>
          <a:prstGeom prst="pie">
            <a:avLst>
              <a:gd fmla="val 0" name="adj1"/>
              <a:gd fmla="val 16200000" name="adj2"/>
            </a:avLst>
          </a:prstGeom>
          <a:solidFill>
            <a:srgbClr val="FFFF00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28"/>
          <p:cNvPicPr preferRelativeResize="0"/>
          <p:nvPr/>
        </p:nvPicPr>
        <p:blipFill rotWithShape="1">
          <a:blip r:embed="rId3">
            <a:alphaModFix/>
          </a:blip>
          <a:srcRect b="11074" l="5549" r="5978" t="11995"/>
          <a:stretch/>
        </p:blipFill>
        <p:spPr>
          <a:xfrm>
            <a:off x="838200" y="1801467"/>
            <a:ext cx="10388847" cy="4772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365850" y="2076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00"/>
                </a:solidFill>
              </a:rPr>
              <a:t>Connect Wallet and Interact with Smart Contract</a:t>
            </a:r>
            <a:endParaRPr/>
          </a:p>
        </p:txBody>
      </p:sp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838200" y="141838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Navigate to “/client” directory and run : npm start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800">
              <a:solidFill>
                <a:srgbClr val="EED0AA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You’ll be prompted a MetaMask account, enter your password and connect the wallet, make sure you pick the localhost network that are already running on the “truffle develop” command before</a:t>
            </a:r>
            <a:endParaRPr sz="1800">
              <a:solidFill>
                <a:srgbClr val="EED0AA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800">
              <a:solidFill>
                <a:srgbClr val="EED0AA"/>
              </a:solidFill>
            </a:endParaRPr>
          </a:p>
        </p:txBody>
      </p:sp>
      <p:sp>
        <p:nvSpPr>
          <p:cNvPr id="214" name="Google Shape;214;p29"/>
          <p:cNvSpPr/>
          <p:nvPr/>
        </p:nvSpPr>
        <p:spPr>
          <a:xfrm rot="499635">
            <a:off x="9823851" y="-909259"/>
            <a:ext cx="3362233" cy="3046730"/>
          </a:xfrm>
          <a:prstGeom prst="pie">
            <a:avLst>
              <a:gd fmla="val 0" name="adj1"/>
              <a:gd fmla="val 16200000" name="adj2"/>
            </a:avLst>
          </a:prstGeom>
          <a:solidFill>
            <a:srgbClr val="FFFF00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97" y="2796625"/>
            <a:ext cx="6843624" cy="39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00"/>
                </a:solidFill>
              </a:rPr>
              <a:t>Interact with the Smart Contract</a:t>
            </a:r>
            <a:endParaRPr/>
          </a:p>
        </p:txBody>
      </p:sp>
      <p:sp>
        <p:nvSpPr>
          <p:cNvPr id="221" name="Google Shape;221;p30"/>
          <p:cNvSpPr txBox="1"/>
          <p:nvPr>
            <p:ph idx="1" type="body"/>
          </p:nvPr>
        </p:nvSpPr>
        <p:spPr>
          <a:xfrm>
            <a:off x="838200" y="1418383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Navigate to “/client” directory and run : npm start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800">
              <a:solidFill>
                <a:srgbClr val="EED0AA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You’ll be prompted a MetaMask account, enter your password and connect the wallet, after that you should see a client facing website like this 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800">
              <a:solidFill>
                <a:srgbClr val="EED0AA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800">
              <a:solidFill>
                <a:srgbClr val="EED0AA"/>
              </a:solidFill>
            </a:endParaRPr>
          </a:p>
        </p:txBody>
      </p:sp>
      <p:sp>
        <p:nvSpPr>
          <p:cNvPr id="222" name="Google Shape;222;p30"/>
          <p:cNvSpPr/>
          <p:nvPr/>
        </p:nvSpPr>
        <p:spPr>
          <a:xfrm rot="499606">
            <a:off x="9823828" y="-909283"/>
            <a:ext cx="3362143" cy="3046828"/>
          </a:xfrm>
          <a:prstGeom prst="pie">
            <a:avLst>
              <a:gd fmla="val 0" name="adj1"/>
              <a:gd fmla="val 16200000" name="adj2"/>
            </a:avLst>
          </a:prstGeom>
          <a:solidFill>
            <a:srgbClr val="FFFF00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515" y="2921879"/>
            <a:ext cx="6081798" cy="3590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00"/>
                </a:solidFill>
              </a:rPr>
              <a:t>Interact with the Smart Contract</a:t>
            </a:r>
            <a:endParaRPr/>
          </a:p>
        </p:txBody>
      </p:sp>
      <p:sp>
        <p:nvSpPr>
          <p:cNvPr id="229" name="Google Shape;229;p31"/>
          <p:cNvSpPr txBox="1"/>
          <p:nvPr>
            <p:ph idx="1" type="body"/>
          </p:nvPr>
        </p:nvSpPr>
        <p:spPr>
          <a:xfrm>
            <a:off x="838200" y="1418383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After that , import your account by clicking the account circle on the top right hand side , and </a:t>
            </a:r>
            <a:endParaRPr sz="1800">
              <a:solidFill>
                <a:srgbClr val="EED0AA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choose import account</a:t>
            </a:r>
            <a:endParaRPr sz="1800">
              <a:solidFill>
                <a:srgbClr val="EED0AA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t/>
            </a:r>
            <a:endParaRPr sz="1800">
              <a:solidFill>
                <a:srgbClr val="EED0AA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800">
              <a:solidFill>
                <a:srgbClr val="EED0AA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800">
              <a:solidFill>
                <a:srgbClr val="EED0AA"/>
              </a:solidFill>
            </a:endParaRPr>
          </a:p>
        </p:txBody>
      </p:sp>
      <p:sp>
        <p:nvSpPr>
          <p:cNvPr id="230" name="Google Shape;230;p31"/>
          <p:cNvSpPr/>
          <p:nvPr/>
        </p:nvSpPr>
        <p:spPr>
          <a:xfrm rot="499606">
            <a:off x="9823828" y="-909283"/>
            <a:ext cx="3362143" cy="3046828"/>
          </a:xfrm>
          <a:prstGeom prst="pie">
            <a:avLst>
              <a:gd fmla="val 0" name="adj1"/>
              <a:gd fmla="val 16200000" name="adj2"/>
            </a:avLst>
          </a:prstGeom>
          <a:solidFill>
            <a:srgbClr val="FFFF00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650" y="2477900"/>
            <a:ext cx="6653028" cy="350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00"/>
                </a:solidFill>
              </a:rPr>
              <a:t>The ItemManager Smart Contract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838200" y="141838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The first thing we need is a "Management" Smart Contract, where we can add items.</a:t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 rot="885861">
            <a:off x="9428376" y="-716842"/>
            <a:ext cx="3850849" cy="3489496"/>
          </a:xfrm>
          <a:prstGeom prst="pie">
            <a:avLst>
              <a:gd fmla="val 0" name="adj1"/>
              <a:gd fmla="val 16200000" name="adj2"/>
            </a:avLst>
          </a:prstGeom>
          <a:solidFill>
            <a:srgbClr val="FFFF00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54056" l="7093" r="7019" t="5122"/>
          <a:stretch/>
        </p:blipFill>
        <p:spPr>
          <a:xfrm>
            <a:off x="1174973" y="1961322"/>
            <a:ext cx="4598248" cy="3447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4">
            <a:alphaModFix/>
          </a:blip>
          <a:srcRect b="24358" l="7093" r="7019" t="45726"/>
          <a:stretch/>
        </p:blipFill>
        <p:spPr>
          <a:xfrm>
            <a:off x="6109994" y="3685093"/>
            <a:ext cx="5368830" cy="2949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7250" y="2038400"/>
            <a:ext cx="6455001" cy="379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300" y="2266163"/>
            <a:ext cx="4992575" cy="309699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 txBox="1"/>
          <p:nvPr/>
        </p:nvSpPr>
        <p:spPr>
          <a:xfrm>
            <a:off x="1310400" y="5974700"/>
            <a:ext cx="978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EE80"/>
                </a:solidFill>
                <a:latin typeface="Calibri"/>
                <a:ea typeface="Calibri"/>
                <a:cs typeface="Calibri"/>
                <a:sym typeface="Calibri"/>
              </a:rPr>
              <a:t>*Terminal is different from </a:t>
            </a:r>
            <a:r>
              <a:rPr lang="en-US" sz="1800">
                <a:solidFill>
                  <a:srgbClr val="FFEE80"/>
                </a:solidFill>
                <a:latin typeface="Calibri"/>
                <a:ea typeface="Calibri"/>
                <a:cs typeface="Calibri"/>
                <a:sym typeface="Calibri"/>
              </a:rPr>
              <a:t>previous</a:t>
            </a:r>
            <a:r>
              <a:rPr lang="en-US" sz="1800">
                <a:solidFill>
                  <a:srgbClr val="FFEE80"/>
                </a:solidFill>
                <a:latin typeface="Calibri"/>
                <a:ea typeface="Calibri"/>
                <a:cs typeface="Calibri"/>
                <a:sym typeface="Calibri"/>
              </a:rPr>
              <a:t> Screenshots because i have to switch to linux environment to run truffle due to truffle crashing on windows</a:t>
            </a:r>
            <a:endParaRPr sz="1800">
              <a:solidFill>
                <a:srgbClr val="FFEE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2"/>
          <p:cNvSpPr txBox="1"/>
          <p:nvPr/>
        </p:nvSpPr>
        <p:spPr>
          <a:xfrm>
            <a:off x="885338" y="1141075"/>
            <a:ext cx="379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EE80"/>
                </a:solidFill>
                <a:latin typeface="Calibri"/>
                <a:ea typeface="Calibri"/>
                <a:cs typeface="Calibri"/>
                <a:sym typeface="Calibri"/>
              </a:rPr>
              <a:t>Get Private Key from your running truffle develop terminal</a:t>
            </a:r>
            <a:endParaRPr sz="1800">
              <a:solidFill>
                <a:srgbClr val="FFEE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2"/>
          <p:cNvSpPr txBox="1"/>
          <p:nvPr/>
        </p:nvSpPr>
        <p:spPr>
          <a:xfrm>
            <a:off x="6976500" y="873575"/>
            <a:ext cx="379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EE80"/>
                </a:solidFill>
                <a:latin typeface="Calibri"/>
                <a:ea typeface="Calibri"/>
                <a:cs typeface="Calibri"/>
                <a:sym typeface="Calibri"/>
              </a:rPr>
              <a:t>Insert it into metamask import account menu</a:t>
            </a:r>
            <a:endParaRPr sz="1800">
              <a:solidFill>
                <a:srgbClr val="FFEE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00"/>
                </a:solidFill>
              </a:rPr>
              <a:t>Interact with the Smart Contract</a:t>
            </a:r>
            <a:endParaRPr/>
          </a:p>
        </p:txBody>
      </p:sp>
      <p:sp>
        <p:nvSpPr>
          <p:cNvPr id="246" name="Google Shape;246;p33"/>
          <p:cNvSpPr txBox="1"/>
          <p:nvPr>
            <p:ph idx="1" type="body"/>
          </p:nvPr>
        </p:nvSpPr>
        <p:spPr>
          <a:xfrm>
            <a:off x="838200" y="1418383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Finally , you could proceed into the client-side interface and start doing transaction by setting the </a:t>
            </a:r>
            <a:endParaRPr sz="1800">
              <a:solidFill>
                <a:srgbClr val="EED0AA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cost , upon transaction , a metamask pop up will appear to confirm the transaction , along with the </a:t>
            </a:r>
            <a:endParaRPr sz="1800">
              <a:solidFill>
                <a:srgbClr val="EED0AA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details</a:t>
            </a:r>
            <a:endParaRPr sz="1800">
              <a:solidFill>
                <a:srgbClr val="EED0AA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t/>
            </a:r>
            <a:endParaRPr sz="1800">
              <a:solidFill>
                <a:srgbClr val="EED0AA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800">
              <a:solidFill>
                <a:srgbClr val="EED0AA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800">
              <a:solidFill>
                <a:srgbClr val="EED0AA"/>
              </a:solidFill>
            </a:endParaRPr>
          </a:p>
        </p:txBody>
      </p:sp>
      <p:sp>
        <p:nvSpPr>
          <p:cNvPr id="247" name="Google Shape;247;p33"/>
          <p:cNvSpPr/>
          <p:nvPr/>
        </p:nvSpPr>
        <p:spPr>
          <a:xfrm rot="499606">
            <a:off x="9823828" y="-909283"/>
            <a:ext cx="3362143" cy="3046828"/>
          </a:xfrm>
          <a:prstGeom prst="pie">
            <a:avLst>
              <a:gd fmla="val 0" name="adj1"/>
              <a:gd fmla="val 16200000" name="adj2"/>
            </a:avLst>
          </a:prstGeom>
          <a:solidFill>
            <a:srgbClr val="FFFF00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125" y="2506798"/>
            <a:ext cx="793684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00"/>
                </a:solidFill>
              </a:rPr>
              <a:t>Interact with the Smart Contract</a:t>
            </a:r>
            <a:endParaRPr/>
          </a:p>
        </p:txBody>
      </p:sp>
      <p:sp>
        <p:nvSpPr>
          <p:cNvPr id="254" name="Google Shape;254;p34"/>
          <p:cNvSpPr txBox="1"/>
          <p:nvPr>
            <p:ph idx="1" type="body"/>
          </p:nvPr>
        </p:nvSpPr>
        <p:spPr>
          <a:xfrm>
            <a:off x="838200" y="1418383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After you confirm the transaction , a pop up will show up , notifying you how many “Wei”s </a:t>
            </a:r>
            <a:r>
              <a:rPr lang="en-US" sz="1800">
                <a:solidFill>
                  <a:srgbClr val="EED0AA"/>
                </a:solidFill>
              </a:rPr>
              <a:t>you have </a:t>
            </a:r>
            <a:endParaRPr sz="1800">
              <a:solidFill>
                <a:srgbClr val="EED0AA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successfully send, for example on this picture below i am filling the cost section with the value of “2”</a:t>
            </a:r>
            <a:endParaRPr sz="1800">
              <a:solidFill>
                <a:srgbClr val="EED0AA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t/>
            </a:r>
            <a:endParaRPr sz="1800">
              <a:solidFill>
                <a:srgbClr val="EED0AA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800">
              <a:solidFill>
                <a:srgbClr val="EED0AA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800">
              <a:solidFill>
                <a:srgbClr val="EED0AA"/>
              </a:solidFill>
            </a:endParaRPr>
          </a:p>
        </p:txBody>
      </p:sp>
      <p:sp>
        <p:nvSpPr>
          <p:cNvPr id="255" name="Google Shape;255;p34"/>
          <p:cNvSpPr/>
          <p:nvPr/>
        </p:nvSpPr>
        <p:spPr>
          <a:xfrm rot="499606">
            <a:off x="9823828" y="-909283"/>
            <a:ext cx="3362143" cy="3046828"/>
          </a:xfrm>
          <a:prstGeom prst="pie">
            <a:avLst>
              <a:gd fmla="val 0" name="adj1"/>
              <a:gd fmla="val 16200000" name="adj2"/>
            </a:avLst>
          </a:prstGeom>
          <a:solidFill>
            <a:srgbClr val="FFFF00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725" y="2273950"/>
            <a:ext cx="724852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type="title"/>
          </p:nvPr>
        </p:nvSpPr>
        <p:spPr>
          <a:xfrm>
            <a:off x="2570175" y="23945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38709"/>
              <a:buFont typeface="Calibri"/>
              <a:buNone/>
            </a:pPr>
            <a:r>
              <a:rPr lang="en-US" sz="9300">
                <a:solidFill>
                  <a:srgbClr val="FFFF00"/>
                </a:solidFill>
              </a:rPr>
              <a:t>Lab Done </a:t>
            </a:r>
            <a:endParaRPr sz="930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Calibri"/>
              <a:buNone/>
            </a:pPr>
            <a:r>
              <a:t/>
            </a:r>
            <a:endParaRPr sz="3600">
              <a:solidFill>
                <a:srgbClr val="FFFF00"/>
              </a:solidFill>
            </a:endParaRPr>
          </a:p>
        </p:txBody>
      </p:sp>
      <p:sp>
        <p:nvSpPr>
          <p:cNvPr id="262" name="Google Shape;262;p35"/>
          <p:cNvSpPr txBox="1"/>
          <p:nvPr>
            <p:ph idx="1" type="body"/>
          </p:nvPr>
        </p:nvSpPr>
        <p:spPr>
          <a:xfrm>
            <a:off x="2465225" y="3937658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And that is the example of applying </a:t>
            </a:r>
            <a:r>
              <a:rPr lang="en-US" sz="1800">
                <a:solidFill>
                  <a:srgbClr val="EED0AA"/>
                </a:solidFill>
              </a:rPr>
              <a:t>blockchain</a:t>
            </a:r>
            <a:r>
              <a:rPr lang="en-US" sz="1800">
                <a:solidFill>
                  <a:srgbClr val="EED0AA"/>
                </a:solidFill>
              </a:rPr>
              <a:t> on a simple supply-chain application!</a:t>
            </a:r>
            <a:endParaRPr sz="1800">
              <a:solidFill>
                <a:srgbClr val="EED0AA"/>
              </a:solidFill>
            </a:endParaRPr>
          </a:p>
        </p:txBody>
      </p:sp>
      <p:sp>
        <p:nvSpPr>
          <p:cNvPr id="263" name="Google Shape;263;p35"/>
          <p:cNvSpPr/>
          <p:nvPr/>
        </p:nvSpPr>
        <p:spPr>
          <a:xfrm rot="499606">
            <a:off x="202928" y="3114067"/>
            <a:ext cx="3362143" cy="3046828"/>
          </a:xfrm>
          <a:prstGeom prst="pie">
            <a:avLst>
              <a:gd fmla="val 0" name="adj1"/>
              <a:gd fmla="val 16200000" name="adj2"/>
            </a:avLst>
          </a:prstGeom>
          <a:solidFill>
            <a:srgbClr val="FFFF00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00"/>
                </a:solidFill>
              </a:rPr>
              <a:t>Item Smart Contract</a:t>
            </a:r>
            <a:endParaRPr/>
          </a:p>
        </p:txBody>
      </p:sp>
      <p:pic>
        <p:nvPicPr>
          <p:cNvPr id="100" name="Google Shape;100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994" l="6454" r="6594" t="7064"/>
          <a:stretch/>
        </p:blipFill>
        <p:spPr>
          <a:xfrm>
            <a:off x="1126435" y="1690688"/>
            <a:ext cx="4717774" cy="446598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/>
          <p:nvPr/>
        </p:nvSpPr>
        <p:spPr>
          <a:xfrm rot="885861">
            <a:off x="9428376" y="-716842"/>
            <a:ext cx="3850849" cy="3489496"/>
          </a:xfrm>
          <a:prstGeom prst="pie">
            <a:avLst>
              <a:gd fmla="val 0" name="adj1"/>
              <a:gd fmla="val 16200000" name="adj2"/>
            </a:avLst>
          </a:prstGeom>
          <a:solidFill>
            <a:srgbClr val="FFFF00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00"/>
                </a:solidFill>
              </a:rPr>
              <a:t>ItemManager Changes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838200" y="141838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And change the ItemManager Smart Contract to use the Item Smart Contract instead of the Struct only:</a:t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 rot="341623">
            <a:off x="10202605" y="-942409"/>
            <a:ext cx="3142885" cy="2847965"/>
          </a:xfrm>
          <a:prstGeom prst="pie">
            <a:avLst>
              <a:gd fmla="val 0" name="adj1"/>
              <a:gd fmla="val 16200000" name="adj2"/>
            </a:avLst>
          </a:prstGeom>
          <a:solidFill>
            <a:srgbClr val="FFFF00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 b="53256" l="8081" r="7143" t="5323"/>
          <a:stretch/>
        </p:blipFill>
        <p:spPr>
          <a:xfrm>
            <a:off x="838200" y="2008697"/>
            <a:ext cx="5382540" cy="4153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4">
            <a:alphaModFix/>
          </a:blip>
          <a:srcRect b="5325" l="8317" r="7143" t="46744"/>
          <a:stretch/>
        </p:blipFill>
        <p:spPr>
          <a:xfrm>
            <a:off x="6689501" y="2376374"/>
            <a:ext cx="4715617" cy="4222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/>
        </p:nvSpPr>
        <p:spPr>
          <a:xfrm>
            <a:off x="306466" y="2967335"/>
            <a:ext cx="1157906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Now with this we just have to give a customer the address of the Item Smart Contract created during "createItem" and he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will be able to pay directly by sending X Wei to the Smart Contract. But the smart contract isn't very secure yet. We need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some sort of owner functionality.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00"/>
                </a:solidFill>
              </a:rPr>
              <a:t>Ownable Functionality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838200" y="141838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On this section we will implement our own Ownable function instead of using OpenZeppelin’s</a:t>
            </a:r>
            <a:endParaRPr sz="1800">
              <a:solidFill>
                <a:srgbClr val="EED0AA"/>
              </a:solidFill>
            </a:endParaRPr>
          </a:p>
        </p:txBody>
      </p:sp>
      <p:sp>
        <p:nvSpPr>
          <p:cNvPr id="122" name="Google Shape;122;p18"/>
          <p:cNvSpPr/>
          <p:nvPr/>
        </p:nvSpPr>
        <p:spPr>
          <a:xfrm rot="885861">
            <a:off x="9897137" y="-1155722"/>
            <a:ext cx="3850849" cy="3489496"/>
          </a:xfrm>
          <a:prstGeom prst="pie">
            <a:avLst>
              <a:gd fmla="val 0" name="adj1"/>
              <a:gd fmla="val 16200000" name="adj2"/>
            </a:avLst>
          </a:prstGeom>
          <a:solidFill>
            <a:srgbClr val="FFFF00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 b="9346" l="8704" r="8619" t="8731"/>
          <a:stretch/>
        </p:blipFill>
        <p:spPr>
          <a:xfrm>
            <a:off x="908998" y="1828800"/>
            <a:ext cx="5257800" cy="4859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00"/>
                </a:solidFill>
              </a:rPr>
              <a:t>Implement Ownable</a:t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838200" y="141838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Apply Ownable contract to ItemManager so that all function that should only executable by its owner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Only , has correct modifier (see highlighted code)</a:t>
            </a:r>
            <a:endParaRPr/>
          </a:p>
        </p:txBody>
      </p:sp>
      <p:sp>
        <p:nvSpPr>
          <p:cNvPr id="130" name="Google Shape;130;p19"/>
          <p:cNvSpPr/>
          <p:nvPr/>
        </p:nvSpPr>
        <p:spPr>
          <a:xfrm rot="885861">
            <a:off x="9897137" y="-1155722"/>
            <a:ext cx="3850849" cy="3489496"/>
          </a:xfrm>
          <a:prstGeom prst="pie">
            <a:avLst>
              <a:gd fmla="val 0" name="adj1"/>
              <a:gd fmla="val 16200000" name="adj2"/>
            </a:avLst>
          </a:prstGeom>
          <a:solidFill>
            <a:srgbClr val="FFFF00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10354" l="7478" r="7532" t="10225"/>
          <a:stretch/>
        </p:blipFill>
        <p:spPr>
          <a:xfrm>
            <a:off x="980662" y="2157192"/>
            <a:ext cx="6851374" cy="4527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00"/>
                </a:solidFill>
              </a:rPr>
              <a:t>Install Truffle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838200" y="141838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The next step is to install truffle with this command : (make sure you have node and npm installed)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- npm install –g truffle (-g flag is to install it globally on your system)</a:t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 rot="885861">
            <a:off x="9897137" y="-1155722"/>
            <a:ext cx="3850849" cy="3489496"/>
          </a:xfrm>
          <a:prstGeom prst="pie">
            <a:avLst>
              <a:gd fmla="val 0" name="adj1"/>
              <a:gd fmla="val 16200000" name="adj2"/>
            </a:avLst>
          </a:prstGeom>
          <a:solidFill>
            <a:srgbClr val="FFFF00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491802"/>
            <a:ext cx="6163535" cy="3801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FFFF00"/>
                </a:solidFill>
              </a:rPr>
              <a:t>Init Directory for Event Trigger</a:t>
            </a:r>
            <a:endParaRPr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838200" y="141838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Create a new directory via your terminal ( I named it event-trigger) command : mkdir event-trigger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ED0AA"/>
              </a:buClr>
              <a:buSzPts val="1800"/>
              <a:buNone/>
            </a:pPr>
            <a:r>
              <a:rPr lang="en-US" sz="1800">
                <a:solidFill>
                  <a:srgbClr val="EED0AA"/>
                </a:solidFill>
              </a:rPr>
              <a:t>Change your directory to the created directory , command : cd event-trigger</a:t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 rot="885861">
            <a:off x="9897137" y="-1155722"/>
            <a:ext cx="3850849" cy="3489496"/>
          </a:xfrm>
          <a:prstGeom prst="pie">
            <a:avLst>
              <a:gd fmla="val 0" name="adj1"/>
              <a:gd fmla="val 16200000" name="adj2"/>
            </a:avLst>
          </a:prstGeom>
          <a:solidFill>
            <a:srgbClr val="FFFF00"/>
          </a:solidFill>
          <a:ln cap="flat" cmpd="sng" w="12700">
            <a:solidFill>
              <a:srgbClr val="1D7F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721" y="2439647"/>
            <a:ext cx="7520977" cy="3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